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2" r:id="rId3"/>
    <p:sldId id="271" r:id="rId4"/>
    <p:sldId id="284" r:id="rId5"/>
    <p:sldId id="285" r:id="rId6"/>
    <p:sldId id="294" r:id="rId7"/>
    <p:sldId id="295" r:id="rId8"/>
    <p:sldId id="296" r:id="rId9"/>
    <p:sldId id="286" r:id="rId10"/>
    <p:sldId id="287" r:id="rId11"/>
    <p:sldId id="283" r:id="rId12"/>
    <p:sldId id="297" r:id="rId13"/>
    <p:sldId id="272" r:id="rId14"/>
    <p:sldId id="273" r:id="rId15"/>
    <p:sldId id="274" r:id="rId16"/>
    <p:sldId id="275" r:id="rId17"/>
    <p:sldId id="276" r:id="rId18"/>
    <p:sldId id="288" r:id="rId19"/>
    <p:sldId id="289" r:id="rId20"/>
    <p:sldId id="290" r:id="rId21"/>
    <p:sldId id="291" r:id="rId22"/>
    <p:sldId id="292" r:id="rId23"/>
    <p:sldId id="278" r:id="rId24"/>
    <p:sldId id="280" r:id="rId25"/>
    <p:sldId id="293" r:id="rId26"/>
    <p:sldId id="27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 varScale="1">
        <p:scale>
          <a:sx n="106" d="100"/>
          <a:sy n="106" d="100"/>
        </p:scale>
        <p:origin x="-16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84;&#1077;&#1089;&#1090;&#1085;&#1099;&#1081;%20&#1073;&#1102;&#1076;&#1078;&#1077;&#1090;%20&#1085;&#1072;%202019%20&#1075;&#1086;&#1076;%20&#1076;&#1083;&#1103;%20&#1073;&#1102;&#1076;&#1078;&#1077;&#1090;%20&#1075;&#1088;&#1072;&#1078;&#1076;&#1072;&#1085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84;&#1077;&#1089;&#1090;&#1085;&#1099;&#1081;%20&#1073;&#1102;&#1076;&#1078;&#1077;&#1090;%20&#1085;&#1072;%202019%20&#1075;&#1086;&#1076;%20&#1076;&#1083;&#1103;%20&#1073;&#1102;&#1076;&#1078;&#1077;&#1090;%20&#1075;&#1088;&#1072;&#1078;&#1076;&#1072;&#1085;.xlsx" TargetMode="External"/><Relationship Id="rId1" Type="http://schemas.openxmlformats.org/officeDocument/2006/relationships/image" Target="../media/image4.jpeg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84;&#1077;&#1089;&#1090;&#1085;&#1099;&#1081;%20&#1073;&#1102;&#1076;&#1078;&#1077;&#1090;%20&#1085;&#1072;%202019%20&#1075;&#1086;&#1076;%20&#1076;&#1083;&#1103;%20&#1073;&#1102;&#1076;&#1078;&#1077;&#1090;%20&#1075;&#1088;&#1072;&#1078;&#1076;&#1072;&#1085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84;&#1077;&#1089;&#1090;&#1085;&#1099;&#1081;%20&#1073;&#1102;&#1076;&#1078;&#1077;&#1090;%20&#1085;&#1072;%202019%20&#1075;&#1086;&#1076;%20&#1076;&#1083;&#1103;%20&#1073;&#1102;&#1076;&#1078;&#1077;&#1090;%20&#1075;&#1088;&#1072;&#1078;&#1076;&#1072;&#108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5.6737588652482334E-3"/>
          <c:y val="4.5007032348804522E-2"/>
          <c:w val="0.58357871223543922"/>
          <c:h val="0.86425706280385861"/>
        </c:manualLayout>
      </c:layout>
      <c:bar3DChart>
        <c:barDir val="col"/>
        <c:grouping val="standard"/>
        <c:ser>
          <c:idx val="0"/>
          <c:order val="0"/>
          <c:tx>
            <c:strRef>
              <c:f>'структура доходов 201-2017'!$A$23</c:f>
              <c:strCache>
                <c:ptCount val="1"/>
                <c:pt idx="0">
                  <c:v>налоговые доходы </c:v>
                </c:pt>
              </c:strCache>
            </c:strRef>
          </c:tx>
          <c:spPr>
            <a:solidFill>
              <a:srgbClr val="FFC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5.3900709219858164E-2"/>
                  <c:y val="3.7317105779303188E-2"/>
                </c:manualLayout>
              </c:layout>
              <c:showVal val="1"/>
            </c:dLbl>
            <c:dLbl>
              <c:idx val="1"/>
              <c:layout>
                <c:manualLayout>
                  <c:x val="-4.5390070921985909E-2"/>
                  <c:y val="4.4314063112922526E-2"/>
                </c:manualLayout>
              </c:layout>
              <c:showVal val="1"/>
            </c:dLbl>
            <c:dLbl>
              <c:idx val="2"/>
              <c:layout>
                <c:manualLayout>
                  <c:x val="-3.5460992907801456E-2"/>
                  <c:y val="4.4314063112922526E-2"/>
                </c:manualLayout>
              </c:layout>
              <c:showVal val="1"/>
            </c:dLbl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rgbClr val="002060"/>
                </a:solidFill>
              </a:ln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доходов 201-2017'!$B$22:$D$22</c:f>
              <c:strCache>
                <c:ptCount val="3"/>
                <c:pt idx="0">
                  <c:v>факт 2017</c:v>
                </c:pt>
                <c:pt idx="1">
                  <c:v>уточненный план 2018</c:v>
                </c:pt>
                <c:pt idx="2">
                  <c:v>Проект 2019</c:v>
                </c:pt>
              </c:strCache>
            </c:strRef>
          </c:cat>
          <c:val>
            <c:numRef>
              <c:f>'структура доходов 201-2017'!$B$23:$D$23</c:f>
              <c:numCache>
                <c:formatCode>#,##0.0</c:formatCode>
                <c:ptCount val="3"/>
                <c:pt idx="0">
                  <c:v>1587</c:v>
                </c:pt>
                <c:pt idx="1">
                  <c:v>2064.3000000000002</c:v>
                </c:pt>
                <c:pt idx="2">
                  <c:v>1988.7</c:v>
                </c:pt>
              </c:numCache>
            </c:numRef>
          </c:val>
        </c:ser>
        <c:ser>
          <c:idx val="1"/>
          <c:order val="1"/>
          <c:tx>
            <c:strRef>
              <c:f>'структура доходов 201-2017'!$A$24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-3.6879432624113591E-2"/>
                  <c:y val="-1.6326233778445109E-2"/>
                </c:manualLayout>
              </c:layout>
              <c:showVal val="1"/>
            </c:dLbl>
            <c:dLbl>
              <c:idx val="1"/>
              <c:layout>
                <c:manualLayout>
                  <c:x val="-1.4184397163120567E-2"/>
                  <c:y val="9.3292764448257778E-3"/>
                </c:manualLayout>
              </c:layout>
              <c:showVal val="1"/>
            </c:dLbl>
            <c:dLbl>
              <c:idx val="2"/>
              <c:layout>
                <c:manualLayout>
                  <c:x val="-1.9858156028368813E-2"/>
                  <c:y val="-4.6648218695869931E-3"/>
                </c:manualLayout>
              </c:layout>
              <c:showVal val="1"/>
            </c:dLbl>
            <c:spPr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2060"/>
                </a:solidFill>
              </a:ln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доходов 201-2017'!$B$22:$D$22</c:f>
              <c:strCache>
                <c:ptCount val="3"/>
                <c:pt idx="0">
                  <c:v>факт 2017</c:v>
                </c:pt>
                <c:pt idx="1">
                  <c:v>уточненный план 2018</c:v>
                </c:pt>
                <c:pt idx="2">
                  <c:v>Проект 2019</c:v>
                </c:pt>
              </c:strCache>
            </c:strRef>
          </c:cat>
          <c:val>
            <c:numRef>
              <c:f>'структура доходов 201-2017'!$B$24:$D$24</c:f>
              <c:numCache>
                <c:formatCode>#,##0.0</c:formatCode>
                <c:ptCount val="3"/>
                <c:pt idx="0">
                  <c:v>938.4</c:v>
                </c:pt>
                <c:pt idx="1">
                  <c:v>1701.9</c:v>
                </c:pt>
                <c:pt idx="2">
                  <c:v>1281.3</c:v>
                </c:pt>
              </c:numCache>
            </c:numRef>
          </c:val>
        </c:ser>
        <c:ser>
          <c:idx val="2"/>
          <c:order val="2"/>
          <c:tx>
            <c:strRef>
              <c:f>'структура доходов 201-2017'!$A$25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2.8368794326241137E-3"/>
                  <c:y val="-2.3323191112064445E-2"/>
                </c:manualLayout>
              </c:layout>
              <c:showVal val="1"/>
            </c:dLbl>
            <c:dLbl>
              <c:idx val="1"/>
              <c:layout>
                <c:manualLayout>
                  <c:x val="4.2553191489361746E-3"/>
                  <c:y val="-3.7317105779303188E-2"/>
                </c:manualLayout>
              </c:layout>
              <c:showVal val="1"/>
            </c:dLbl>
            <c:dLbl>
              <c:idx val="2"/>
              <c:layout>
                <c:manualLayout>
                  <c:x val="5.6737588652482317E-3"/>
                  <c:y val="-2.7987829334477358E-2"/>
                </c:manualLayout>
              </c:layout>
              <c:showVal val="1"/>
            </c:dLbl>
            <c:spPr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2060"/>
                </a:solidFill>
              </a:ln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доходов 201-2017'!$B$22:$D$22</c:f>
              <c:strCache>
                <c:ptCount val="3"/>
                <c:pt idx="0">
                  <c:v>факт 2017</c:v>
                </c:pt>
                <c:pt idx="1">
                  <c:v>уточненный план 2018</c:v>
                </c:pt>
                <c:pt idx="2">
                  <c:v>Проект 2019</c:v>
                </c:pt>
              </c:strCache>
            </c:strRef>
          </c:cat>
          <c:val>
            <c:numRef>
              <c:f>'структура доходов 201-2017'!$B$25:$D$25</c:f>
              <c:numCache>
                <c:formatCode>#,##0.0</c:formatCode>
                <c:ptCount val="3"/>
                <c:pt idx="0">
                  <c:v>21885</c:v>
                </c:pt>
                <c:pt idx="1">
                  <c:v>31498.5</c:v>
                </c:pt>
                <c:pt idx="2">
                  <c:v>28211.599999999988</c:v>
                </c:pt>
              </c:numCache>
            </c:numRef>
          </c:val>
        </c:ser>
        <c:shape val="cylinder"/>
        <c:axId val="44317312"/>
        <c:axId val="44364160"/>
        <c:axId val="44117504"/>
      </c:bar3DChart>
      <c:catAx>
        <c:axId val="4431731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4364160"/>
        <c:crosses val="autoZero"/>
        <c:auto val="1"/>
        <c:lblAlgn val="ctr"/>
        <c:lblOffset val="100"/>
      </c:catAx>
      <c:valAx>
        <c:axId val="44364160"/>
        <c:scaling>
          <c:orientation val="minMax"/>
        </c:scaling>
        <c:delete val="1"/>
        <c:axPos val="l"/>
        <c:numFmt formatCode="#,##0.0" sourceLinked="1"/>
        <c:majorTickMark val="none"/>
        <c:tickLblPos val="none"/>
        <c:crossAx val="44317312"/>
        <c:crosses val="autoZero"/>
        <c:crossBetween val="between"/>
      </c:valAx>
      <c:serAx>
        <c:axId val="44117504"/>
        <c:scaling>
          <c:orientation val="minMax"/>
        </c:scaling>
        <c:delete val="1"/>
        <c:axPos val="b"/>
        <c:tickLblPos val="none"/>
        <c:crossAx val="44364160"/>
        <c:crosses val="autoZero"/>
      </c:serAx>
    </c:plotArea>
    <c:legend>
      <c:legendPos val="r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23293340313785549"/>
          <c:y val="1.4697441025071277E-2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налоговые!$B$20</c:f>
              <c:strCache>
                <c:ptCount val="1"/>
                <c:pt idx="0">
                  <c:v>2019 проект</c:v>
                </c:pt>
              </c:strCache>
            </c:strRef>
          </c:tx>
          <c:explosion val="25"/>
          <c:dLbls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  <a:ln>
                <a:solidFill>
                  <a:srgbClr val="002060"/>
                </a:solidFill>
              </a:ln>
            </c:spPr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налоговые!$A$21:$A$27</c:f>
              <c:strCache>
                <c:ptCount val="7"/>
                <c:pt idx="0">
                  <c:v>Налог на доходы 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Налог, взимаемый в связи с применением упрощенной системы налогообложения</c:v>
                </c:pt>
                <c:pt idx="3">
                  <c:v>Единый сельскохозяйственный налог</c:v>
                </c:pt>
                <c:pt idx="4">
                  <c:v>Налог на имущество физических лиц</c:v>
                </c:pt>
                <c:pt idx="5">
                  <c:v>Земельный налог </c:v>
                </c:pt>
                <c:pt idx="6">
                  <c:v>Государственная пошлина</c:v>
                </c:pt>
              </c:strCache>
            </c:strRef>
          </c:cat>
          <c:val>
            <c:numRef>
              <c:f>налоговые!$B$21:$B$27</c:f>
              <c:numCache>
                <c:formatCode>General</c:formatCode>
                <c:ptCount val="7"/>
                <c:pt idx="0">
                  <c:v>835.7</c:v>
                </c:pt>
                <c:pt idx="1">
                  <c:v>448.6</c:v>
                </c:pt>
                <c:pt idx="2">
                  <c:v>24</c:v>
                </c:pt>
                <c:pt idx="3">
                  <c:v>23</c:v>
                </c:pt>
                <c:pt idx="4">
                  <c:v>33.200000000000003</c:v>
                </c:pt>
                <c:pt idx="5">
                  <c:v>601.79999999999995</c:v>
                </c:pt>
                <c:pt idx="6">
                  <c:v>22.4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49226341669807"/>
          <c:y val="0"/>
          <c:w val="0.34058125961651126"/>
          <c:h val="0.97296191626856376"/>
        </c:manualLayout>
      </c:layout>
      <c:txPr>
        <a:bodyPr/>
        <a:lstStyle/>
        <a:p>
          <a:pPr>
            <a:defRPr sz="1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налоговые!$B$11</c:f>
              <c:strCache>
                <c:ptCount val="1"/>
                <c:pt idx="0">
                  <c:v>2017 факт</c:v>
                </c:pt>
              </c:strCache>
            </c:strRef>
          </c:tx>
          <c:cat>
            <c:strRef>
              <c:f>налоговые!$A$12:$A$15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(работ) и компенсации затрат государства</c:v>
                </c:pt>
                <c:pt idx="2">
                  <c:v>Прочие неналоговые доходы</c:v>
                </c:pt>
                <c:pt idx="3">
                  <c:v>Доходы от продажи материальных и нематериальных активов</c:v>
                </c:pt>
              </c:strCache>
            </c:strRef>
          </c:cat>
          <c:val>
            <c:numRef>
              <c:f>налоговые!$B$12:$B$15</c:f>
              <c:numCache>
                <c:formatCode>0.0</c:formatCode>
                <c:ptCount val="4"/>
                <c:pt idx="0">
                  <c:v>825.5</c:v>
                </c:pt>
                <c:pt idx="1">
                  <c:v>111.9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налоговые!$C$11</c:f>
              <c:strCache>
                <c:ptCount val="1"/>
                <c:pt idx="0">
                  <c:v>2018 план</c:v>
                </c:pt>
              </c:strCache>
            </c:strRef>
          </c:tx>
          <c:cat>
            <c:strRef>
              <c:f>налоговые!$A$12:$A$15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(работ) и компенсации затрат государства</c:v>
                </c:pt>
                <c:pt idx="2">
                  <c:v>Прочие неналоговые доходы</c:v>
                </c:pt>
                <c:pt idx="3">
                  <c:v>Доходы от продажи материальных и нематериальных активов</c:v>
                </c:pt>
              </c:strCache>
            </c:strRef>
          </c:cat>
          <c:val>
            <c:numRef>
              <c:f>налоговые!$C$12:$C$15</c:f>
              <c:numCache>
                <c:formatCode>0.0</c:formatCode>
                <c:ptCount val="4"/>
                <c:pt idx="0">
                  <c:v>1423.6</c:v>
                </c:pt>
                <c:pt idx="1">
                  <c:v>173.7</c:v>
                </c:pt>
                <c:pt idx="2">
                  <c:v>0</c:v>
                </c:pt>
                <c:pt idx="3">
                  <c:v>104.6</c:v>
                </c:pt>
              </c:numCache>
            </c:numRef>
          </c:val>
        </c:ser>
        <c:ser>
          <c:idx val="2"/>
          <c:order val="2"/>
          <c:tx>
            <c:strRef>
              <c:f>налоговые!$D$11</c:f>
              <c:strCache>
                <c:ptCount val="1"/>
                <c:pt idx="0">
                  <c:v>2019 проект</c:v>
                </c:pt>
              </c:strCache>
            </c:strRef>
          </c:tx>
          <c:cat>
            <c:strRef>
              <c:f>налоговые!$A$12:$A$15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(работ) и компенсации затрат государства</c:v>
                </c:pt>
                <c:pt idx="2">
                  <c:v>Прочие неналоговые доходы</c:v>
                </c:pt>
                <c:pt idx="3">
                  <c:v>Доходы от продажи материальных и нематериальных активов</c:v>
                </c:pt>
              </c:strCache>
            </c:strRef>
          </c:cat>
          <c:val>
            <c:numRef>
              <c:f>налоговые!$D$12:$D$15</c:f>
              <c:numCache>
                <c:formatCode>0.0</c:formatCode>
                <c:ptCount val="4"/>
                <c:pt idx="0">
                  <c:v>558.6</c:v>
                </c:pt>
                <c:pt idx="1">
                  <c:v>126.8</c:v>
                </c:pt>
                <c:pt idx="2">
                  <c:v>75.5</c:v>
                </c:pt>
                <c:pt idx="3">
                  <c:v>0</c:v>
                </c:pt>
              </c:numCache>
            </c:numRef>
          </c:val>
        </c:ser>
        <c:axId val="45598976"/>
        <c:axId val="45600768"/>
      </c:barChart>
      <c:catAx>
        <c:axId val="4559897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5600768"/>
        <c:crosses val="autoZero"/>
        <c:auto val="1"/>
        <c:lblAlgn val="ctr"/>
        <c:lblOffset val="100"/>
      </c:catAx>
      <c:valAx>
        <c:axId val="45600768"/>
        <c:scaling>
          <c:orientation val="minMax"/>
        </c:scaling>
        <c:delete val="1"/>
        <c:axPos val="l"/>
        <c:majorGridlines/>
        <c:numFmt formatCode="0.0" sourceLinked="1"/>
        <c:tickLblPos val="none"/>
        <c:crossAx val="455989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5.9627122038971456E-2"/>
                  <c:y val="-4.7162646702411999E-2"/>
                </c:manualLayout>
              </c:layout>
              <c:spPr/>
              <c:txPr>
                <a:bodyPr/>
                <a:lstStyle/>
                <a:p>
                  <a:pPr>
                    <a:defRPr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spPr/>
              <c:txPr>
                <a:bodyPr/>
                <a:lstStyle/>
                <a:p>
                  <a:pPr>
                    <a:defRPr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-4.3007758764039845E-2"/>
                  <c:y val="5.4127097069196321E-2"/>
                </c:manualLayout>
              </c:layout>
              <c:spPr/>
              <c:txPr>
                <a:bodyPr/>
                <a:lstStyle/>
                <a:p>
                  <a:pPr>
                    <a:defRPr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-4.7140916237093919E-2"/>
                  <c:y val="4.1398677433520839E-2"/>
                </c:manualLayout>
              </c:layout>
              <c:spPr/>
              <c:txPr>
                <a:bodyPr/>
                <a:lstStyle/>
                <a:p>
                  <a:pPr>
                    <a:defRPr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6.1220257441308525E-2"/>
                  <c:y val="7.0767455266799562E-2"/>
                </c:manualLayout>
              </c:layout>
              <c:spPr/>
              <c:txPr>
                <a:bodyPr/>
                <a:lstStyle/>
                <a:p>
                  <a:pPr>
                    <a:defRPr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5"/>
              <c:layout>
                <c:manualLayout>
                  <c:x val="-7.4219588517180399E-2"/>
                  <c:y val="6.6177369384487457E-3"/>
                </c:manualLayout>
              </c:layout>
              <c:spPr/>
              <c:txPr>
                <a:bodyPr/>
                <a:lstStyle/>
                <a:p>
                  <a:pPr>
                    <a:defRPr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6"/>
              <c:layout>
                <c:manualLayout>
                  <c:x val="0.10650368097232096"/>
                  <c:y val="-0.10691978130267667"/>
                </c:manualLayout>
              </c:layout>
              <c:spPr/>
              <c:txPr>
                <a:bodyPr/>
                <a:lstStyle/>
                <a:p>
                  <a:pPr>
                    <a:defRPr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showVal val="1"/>
            <c:showLeaderLines val="1"/>
          </c:dLbls>
          <c:cat>
            <c:strRef>
              <c:f>'безвозмездные 2019'!$A$4:$A$11</c:f>
              <c:strCache>
                <c:ptCount val="8"/>
                <c:pt idx="0">
                  <c:v>Дотации на выравнивание бюджетной обеспеченностив т.ч.</c:v>
                </c:pt>
                <c:pt idx="1">
                  <c:v> из окружного бюджета</c:v>
                </c:pt>
                <c:pt idx="2">
                  <c:v> из районного бюджета</c:v>
                </c:pt>
                <c:pt idx="3">
                  <c:v>Прочие дотации на поддержку мер по обеспечению сбалансированности бюджетов поселений муниципального района "Заполярный район" на 2019 год</c:v>
                </c:pt>
                <c:pt idx="4">
                  <c:v>Прочие субсидии бюджетам сельских поселений</c:v>
                </c:pt>
                <c:pt idx="5">
                  <c:v>Субвенции бюджетам сельских поселений на выполнение передаваемых полномочий субъектов Российской Федерации</c:v>
                </c:pt>
                <c:pt idx="6">
                  <c:v>Иные межбюджетные трансферты</c:v>
                </c:pt>
                <c:pt idx="7">
                  <c:v>Доходы бюджетов сельских поселений от возврата остатков субсидий, субвенций и иных межбюджетных трансфертов, имеющих целевое назначение, прошлых лет из бюджетов муниципальных районов</c:v>
                </c:pt>
              </c:strCache>
            </c:strRef>
          </c:cat>
          <c:val>
            <c:numRef>
              <c:f>'безвозмездные 2019'!$B$4:$B$11</c:f>
              <c:numCache>
                <c:formatCode>0.0</c:formatCode>
                <c:ptCount val="8"/>
                <c:pt idx="0">
                  <c:v>5967.9</c:v>
                </c:pt>
                <c:pt idx="1">
                  <c:v>2082.3000000000002</c:v>
                </c:pt>
                <c:pt idx="2">
                  <c:v>3885.6</c:v>
                </c:pt>
                <c:pt idx="3" formatCode="General">
                  <c:v>6550.8</c:v>
                </c:pt>
                <c:pt idx="4" formatCode="General">
                  <c:v>30</c:v>
                </c:pt>
                <c:pt idx="5" formatCode="General">
                  <c:v>379.4</c:v>
                </c:pt>
                <c:pt idx="6" formatCode="General">
                  <c:v>14600.4</c:v>
                </c:pt>
                <c:pt idx="7" formatCode="General">
                  <c:v>0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585115871264231"/>
          <c:y val="1.3249998868182499E-2"/>
          <c:w val="0.33974996598690893"/>
          <c:h val="0.98675000113181754"/>
        </c:manualLayout>
      </c:layout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640169"/>
            <a:ext cx="9144000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РЕШЕНИЕ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 27 ДЕКАБРЯ 2018 ГОДА № 4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МУНИЦИПАЛЬНОГО ОБРАЗОВАНИЯ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НЕНЕЦКОГО АВТОНОМНОГО ОКРУГА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2019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861048"/>
            <a:ext cx="667848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МО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2018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5576" y="2140333"/>
            <a:ext cx="727280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планирование бюджетных ассигнований исходя из необходимости безусловного исполнения действующих расходных обязательств муниципального образования;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сравнительная оценка эффективности новых расходных обязательств с учетом сроков и механизмов их реализации;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повышение прозрачности бюджета муниципального образования;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формирование программ исходя из четко определенных долгосрочных целей социально – экономического развития муниципального образования;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определение объема принимаемых обязательств по программам с учетом финансовых возможностей местного бюджета;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результативности и эффективности использования бюджетных средств, при осуществлении бюджетных расходов в рамках программ;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повышения эффективности использования имущества;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размещение на официальном сайте открытых данных, включая «Бюджет для граждан».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ОСНОВНЫЕ ХАРАКТЕРИСТИКИ МЕСТНОГО БЮДЖЕТА</a:t>
            </a: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505" y="1988842"/>
          <a:ext cx="8856983" cy="3828422"/>
        </p:xfrm>
        <a:graphic>
          <a:graphicData uri="http://schemas.openxmlformats.org/drawingml/2006/table">
            <a:tbl>
              <a:tblPr/>
              <a:tblGrid>
                <a:gridCol w="4033272"/>
                <a:gridCol w="1641683"/>
                <a:gridCol w="1641683"/>
                <a:gridCol w="1540345"/>
              </a:tblGrid>
              <a:tr h="104411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600" b="1" i="0" u="none" strike="noStrike" baseline="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24 410,4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35 264,7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31 481,6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2 525,4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3 766,2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3 270,0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21 885,0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31 498,5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28 211,6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24 864,8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35 293,2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31 481,6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-454,4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-28,5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РАЗМЕР МУНИЦИПАЛЬНОГО ДОЛГА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77281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Муниципальный долг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сельсовет» НАО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планируется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s://realguy.ru/wp-content/uploads/mat_623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708920"/>
            <a:ext cx="7416824" cy="388843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СТРУКТУРА ДОХОДОВ МЕСТНОГО БЮДЖЕТА, тыс.руб.</a:t>
            </a:r>
            <a:endParaRPr lang="ru-RU" sz="2800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95250" y="1412776"/>
          <a:ext cx="89535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СТРУКТУРА НАЛОГОВЫХ ПЛАТЕЖЕЙ В МЕСТНЫЙ БЮДЖЕТ</a:t>
            </a:r>
            <a:endParaRPr lang="ru-RU" sz="28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79512" y="1484783"/>
          <a:ext cx="3600399" cy="5184576"/>
        </p:xfrm>
        <a:graphic>
          <a:graphicData uri="http://schemas.openxmlformats.org/drawingml/2006/table">
            <a:tbl>
              <a:tblPr/>
              <a:tblGrid>
                <a:gridCol w="1488965"/>
                <a:gridCol w="777570"/>
                <a:gridCol w="663830"/>
                <a:gridCol w="670034"/>
              </a:tblGrid>
              <a:tr h="4686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факт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план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проект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6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780,9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850,2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835,7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6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448,6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73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упрощенной системы налогообложения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9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6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702,2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601,8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6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1587,0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2 064,3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1988,7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3779912" y="1556792"/>
          <a:ext cx="525658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СТРУКТУРА НЕНАЛОГОВЫХ ПЛАТЕЖЕЙ В МЕСТНЫЙ БЮДЖЕТ</a:t>
            </a:r>
            <a:endParaRPr lang="ru-RU" sz="28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7504" y="1916833"/>
          <a:ext cx="3960440" cy="4760599"/>
        </p:xfrm>
        <a:graphic>
          <a:graphicData uri="http://schemas.openxmlformats.org/drawingml/2006/table">
            <a:tbl>
              <a:tblPr/>
              <a:tblGrid>
                <a:gridCol w="1637861"/>
                <a:gridCol w="855327"/>
                <a:gridCol w="730214"/>
                <a:gridCol w="737038"/>
              </a:tblGrid>
              <a:tr h="29891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факт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план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проект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6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825,5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1 423,6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558,6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33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938,4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1 701,9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760,9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067944" y="1916832"/>
          <a:ext cx="489654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СТРУКТУРА БЕЗВОЗМЕЗДНЫХ ПОСТУПЛЕНИЙ В МЕСТНЫЙ БЮДЖЕТ (тыс.руб.)</a:t>
            </a:r>
            <a:endParaRPr lang="ru-RU" sz="20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1" y="1556791"/>
          <a:ext cx="3600400" cy="5216354"/>
        </p:xfrm>
        <a:graphic>
          <a:graphicData uri="http://schemas.openxmlformats.org/drawingml/2006/table">
            <a:tbl>
              <a:tblPr/>
              <a:tblGrid>
                <a:gridCol w="1707501"/>
                <a:gridCol w="697091"/>
                <a:gridCol w="595123"/>
                <a:gridCol w="600685"/>
              </a:tblGrid>
              <a:tr h="7804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              факт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 план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 проект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59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ОТ ДРУГИХ БЮДЖЕТОВ БЮДЖЕТНОЙ СИСТЕМЫ ВСЕГО, в том числе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21 885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31 498,5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28 211,6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1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на выравнивание бюджетной обеспеченностив т.ч.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6 448,4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5 728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5 967,9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4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 окружного бюджета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2 243,8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2 073,5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2 082,3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555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 районного бюджета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4 204,6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3 654,5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3 885,6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767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дотации на поддержку мер по обеспечению сбалансированности бюджетов поселений муниципального района "Заполярный район" на 2019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4 527,3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5564,7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6 575,7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субсидии бюджетам сельских поселений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510,2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сельских поселений на выполнение передаваемых полномочий субъектов Российской Федерации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379,4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94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10 659,9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19 787,2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14 778,4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47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бюджетов сельских поселений от возврата остатков субсидий, субвенций и иных межбюджетных трансфертов, имеющих целевое назначение, прошлых лет из бюджетов муниципальных районов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3995936" y="1556792"/>
          <a:ext cx="5148064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360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ДИНАМИКА СТРУКТУРЫ РАСХОДОВ МЕСТНОГО БЮДЖЕТА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5" y="1772815"/>
          <a:ext cx="8352928" cy="4680522"/>
        </p:xfrm>
        <a:graphic>
          <a:graphicData uri="http://schemas.openxmlformats.org/drawingml/2006/table">
            <a:tbl>
              <a:tblPr/>
              <a:tblGrid>
                <a:gridCol w="2808313"/>
                <a:gridCol w="1224136"/>
                <a:gridCol w="1249550"/>
                <a:gridCol w="1228374"/>
                <a:gridCol w="1842555"/>
              </a:tblGrid>
              <a:tr h="6943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 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уточненный план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          проект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 2018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9894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 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14176,7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15 292,90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15 884,50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150,90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24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161,3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971,70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264,20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9894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 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360,6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1 892,70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1 619,90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9894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коммунальное хозяйство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6316,5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12 779,70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9 455,30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74,0%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53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9894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 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3619,0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3 986,80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3 997,40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24,20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221,5%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9894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7458" marR="7458" marT="74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24864,8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35 145,70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31 481,60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СТРУКТУРА РАСХОДОВ МЕСТНОГО БЮДЖЕТА  (1 из 5)</a:t>
            </a:r>
            <a:br>
              <a:rPr lang="ru-RU" sz="2000" dirty="0" smtClean="0"/>
            </a:br>
            <a:r>
              <a:rPr lang="ru-RU" sz="2000" dirty="0" smtClean="0"/>
              <a:t>ОБЩЕГОСУДАРСТВЕННЫЕ ВОПРОСЫ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567" y="1772815"/>
          <a:ext cx="7848873" cy="4497225"/>
        </p:xfrm>
        <a:graphic>
          <a:graphicData uri="http://schemas.openxmlformats.org/drawingml/2006/table">
            <a:tbl>
              <a:tblPr/>
              <a:tblGrid>
                <a:gridCol w="3569016"/>
                <a:gridCol w="1392064"/>
                <a:gridCol w="1436492"/>
                <a:gridCol w="1451301"/>
              </a:tblGrid>
              <a:tr h="9361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                                                   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                                                            ожидаемое 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                                   проект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4451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15 914,00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550,70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15 884,50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5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 главы администрации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2 605,00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3 133,80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2 887,90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Представительный орган МО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 Администрации МО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9 756,40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9 505,40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9 807,90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Контрольно-счетный орган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448,5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463,9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463,9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проведения выборов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471,6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Резервный фонд  Администрации МО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1 276,50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1 910,10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2 582,40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СТРУКТУРА РАСХОДОВ МЕСТНОГО БЮДЖЕТА  (2 из 5)</a:t>
            </a:r>
            <a:br>
              <a:rPr lang="ru-RU" sz="2000" dirty="0" smtClean="0"/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Национальная оборона. Национальная безопасность  и правоохранительная деятельность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2117785"/>
          <a:ext cx="8496944" cy="4053840"/>
        </p:xfrm>
        <a:graphic>
          <a:graphicData uri="http://schemas.openxmlformats.org/drawingml/2006/table">
            <a:tbl>
              <a:tblPr/>
              <a:tblGrid>
                <a:gridCol w="3863705"/>
                <a:gridCol w="1507005"/>
                <a:gridCol w="1555101"/>
                <a:gridCol w="1571133"/>
              </a:tblGrid>
              <a:tr h="5175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                                                   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                                                            ожидаемое 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                                   проект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3450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 и Национальная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безопастность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288,3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125,00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2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Осуществление первичного воинского учета на территориях, где отсутствуют военные комиссариаты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140,5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154,3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9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Организация обучения неработающего населения в области гражданской обороны и защиты от чрезвычайных ситуаций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9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Предоставление иных межбюджетных трансфертов муниципальным образованиям ЗР на предупреждение и ликвидацию последствий ЧС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126,9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2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первичных мер пожарной безопасности в границах поселения.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898,7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96,0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2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в области национальной безопасности и правоохранительной деятельности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4127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4127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196752"/>
            <a:ext cx="338437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716016" y="1700808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067944" y="1988840"/>
            <a:ext cx="25202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411760" y="263691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75656" y="4149080"/>
            <a:ext cx="2304256" cy="36933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населенных пункта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>
            <a:stCxn id="15" idx="2"/>
          </p:cNvCxnSpPr>
          <p:nvPr/>
        </p:nvCxnSpPr>
        <p:spPr>
          <a:xfrm flipH="1">
            <a:off x="971600" y="4518412"/>
            <a:ext cx="1656184" cy="6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5" idx="2"/>
          </p:cNvCxnSpPr>
          <p:nvPr/>
        </p:nvCxnSpPr>
        <p:spPr>
          <a:xfrm flipH="1">
            <a:off x="2411760" y="4518412"/>
            <a:ext cx="216024" cy="998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5" idx="2"/>
          </p:cNvCxnSpPr>
          <p:nvPr/>
        </p:nvCxnSpPr>
        <p:spPr>
          <a:xfrm>
            <a:off x="2627784" y="4518412"/>
            <a:ext cx="1296144" cy="566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7504" y="5445224"/>
            <a:ext cx="15841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Тельвиска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123728" y="5661248"/>
            <a:ext cx="165618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д.Макарово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4" y="5157192"/>
            <a:ext cx="1728192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д.Устье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236296" y="1340768"/>
            <a:ext cx="1368152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257,05  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0232" y="2348880"/>
            <a:ext cx="2304256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849 человек без учета временно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563888" y="2204864"/>
            <a:ext cx="280831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44208" y="4149080"/>
            <a:ext cx="2520280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2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880 человек с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учетом временно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122413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СТРУКТУРА РАСХОДОВ МЕСТНОГО БЮДЖЕТА (3 из 5) </a:t>
            </a:r>
            <a:br>
              <a:rPr lang="ru-RU" sz="2000" dirty="0" smtClean="0"/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2276871"/>
          <a:ext cx="8280920" cy="2849807"/>
        </p:xfrm>
        <a:graphic>
          <a:graphicData uri="http://schemas.openxmlformats.org/drawingml/2006/table">
            <a:tbl>
              <a:tblPr/>
              <a:tblGrid>
                <a:gridCol w="3765475"/>
                <a:gridCol w="1468691"/>
                <a:gridCol w="1515565"/>
                <a:gridCol w="1531189"/>
              </a:tblGrid>
              <a:tr h="7124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                                                   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                                                            ожидаемое 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                                   проект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18741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Создание условий для предоставления транспортных услуг населению (содержание мест причаливания речного транспорта в поселениях)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143,6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212,2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496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Дорожное хозяйство (дорожные фонды)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1 298,2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1 388,8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496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122413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СТРУКТУРА РАСХОДОВ МЕСТНОГО БЮДЖЕТА (4 из 5) </a:t>
            </a:r>
            <a:br>
              <a:rPr lang="ru-RU" sz="2000" dirty="0" smtClean="0"/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коммунальное хозяйство 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2276871"/>
          <a:ext cx="8784976" cy="4267200"/>
        </p:xfrm>
        <a:graphic>
          <a:graphicData uri="http://schemas.openxmlformats.org/drawingml/2006/table">
            <a:tbl>
              <a:tblPr/>
              <a:tblGrid>
                <a:gridCol w="3994679"/>
                <a:gridCol w="1558089"/>
                <a:gridCol w="1607817"/>
                <a:gridCol w="1624391"/>
              </a:tblGrid>
              <a:tr h="6372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                                                   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                                                            ожидаемое 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                                   проект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1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218,4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416,5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24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4 504,30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8 716,40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6 429,20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4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т.ч.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2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 на возмещение недополученных доходов, возникающих при оказании сельскому населению услуг общественных бань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4 019,30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5 422,50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5 947,50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4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Благоустройство в т.ч.: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1 593,80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2 871,20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069,3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4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Уличное освещение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758,8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946,3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1 149,30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6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Участие в организации деятельности по сбору (в том числе раздельному сбору) и транспортированию твердых коммунальных отходов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106,3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4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Озеленение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4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Организация и содержание мест захоронения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98,9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103,2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4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Благоустройство территорий поселений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653,3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1 799,00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707,3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776,8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3058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СТРУКТУРА РАСХОДОВ МЕСТНОГО БЮДЖЕТА (5 из 5) </a:t>
            </a:r>
            <a:br>
              <a:rPr lang="ru-RU" sz="2000" dirty="0" smtClean="0"/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536" y="1916833"/>
          <a:ext cx="8352928" cy="3149461"/>
        </p:xfrm>
        <a:graphic>
          <a:graphicData uri="http://schemas.openxmlformats.org/drawingml/2006/table">
            <a:tbl>
              <a:tblPr/>
              <a:tblGrid>
                <a:gridCol w="3798219"/>
                <a:gridCol w="1481463"/>
                <a:gridCol w="1528743"/>
                <a:gridCol w="1544503"/>
              </a:tblGrid>
              <a:tr h="7873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                                                   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                                                            ожидаемое 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                                   проект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624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249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624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3491,8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3535,5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3 640,40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Социальное обеспечение населения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249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 в области физической культуры и спорта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МЕЖБЮДЖЕТНЫЕ ТРАНСФЕРТЫ</a:t>
            </a:r>
            <a:endParaRPr lang="ru-RU" sz="20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1844824"/>
          <a:ext cx="8208912" cy="2405801"/>
        </p:xfrm>
        <a:graphic>
          <a:graphicData uri="http://schemas.openxmlformats.org/drawingml/2006/table">
            <a:tbl>
              <a:tblPr/>
              <a:tblGrid>
                <a:gridCol w="3732733"/>
                <a:gridCol w="1455919"/>
                <a:gridCol w="1502385"/>
                <a:gridCol w="1517875"/>
              </a:tblGrid>
              <a:tr h="7217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                                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                               уточненный план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                      проект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68406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для выполнения переданных полномочий контрольно-счетного органа поселения по осуществлению внешнего муниципального финансового контроля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448,5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СВЕДЕНИЯ О ЧИСЛЕННОСТИ МУНИЦИПАЛЬНЫХ СЛУЖАЩИХ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1" y="1772818"/>
          <a:ext cx="7848872" cy="374441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5255096"/>
                <a:gridCol w="864592"/>
                <a:gridCol w="864592"/>
                <a:gridCol w="864592"/>
              </a:tblGrid>
              <a:tr h="9439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6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82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latin typeface="Times New Roman" pitchFamily="18" charset="0"/>
                          <a:cs typeface="Times New Roman" pitchFamily="18" charset="0"/>
                        </a:rPr>
                        <a:t>Муниципальные служащие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82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latin typeface="Times New Roman" pitchFamily="18" charset="0"/>
                          <a:cs typeface="Times New Roman" pitchFamily="18" charset="0"/>
                        </a:rPr>
                        <a:t>Специалисты, не относящиеся к муниципальной службе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5,50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5,50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82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latin typeface="Times New Roman" pitchFamily="18" charset="0"/>
                          <a:cs typeface="Times New Roman" pitchFamily="18" charset="0"/>
                        </a:rPr>
                        <a:t>Технический персонал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87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9,15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9,15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9,15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МУНИЦИПАЛЬНЫЕ ПРОГРАММЫ </a:t>
            </a:r>
            <a:br>
              <a:rPr lang="ru-RU" sz="2000" dirty="0" smtClean="0"/>
            </a:br>
            <a:r>
              <a:rPr lang="ru-RU" sz="2000" dirty="0" smtClean="0"/>
              <a:t>МО «ТЕЛЬВИСОЧНЫЙ СЕЛЬСОВЕТ» НАО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4" y="1772817"/>
          <a:ext cx="8280919" cy="3456383"/>
        </p:xfrm>
        <a:graphic>
          <a:graphicData uri="http://schemas.openxmlformats.org/drawingml/2006/table">
            <a:tbl>
              <a:tblPr/>
              <a:tblGrid>
                <a:gridCol w="4487236"/>
                <a:gridCol w="1273404"/>
                <a:gridCol w="1258244"/>
                <a:gridCol w="1262035"/>
              </a:tblGrid>
              <a:tr h="8640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           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ожидаемое исполнение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                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муниципального образования "Тельвисочный сельсовет" Ненецкого автономного округа на 2017 - 2019 годы"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"Старшее поколение муниципального образования "Тельвисочный сельсовет" НАО на 2017-2019 годы"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малого и среднего предпринимательства муниципального образования "Тельвисочный сельсовет" НАО на 2017-2019 годы"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2554545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Публичные слушания по обсуждению проекта местного бюджета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2019 год состоялись 03 декабря 2018 года 15:00 час  в здании администрации муниципального образования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сельсовет» Ненецкого автономного округа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  размещено на 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Бюджет муниципального образования на 2019 год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НА 2019 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ОСНОВНЫЕ ПОКАЗАТЕЛИ </a:t>
            </a:r>
            <a:r>
              <a:rPr lang="ru-RU" sz="1800" dirty="0" smtClean="0"/>
              <a:t>(1 из 6)</a:t>
            </a:r>
            <a:endParaRPr lang="ru-RU" sz="1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537" y="1772810"/>
          <a:ext cx="8424936" cy="4968557"/>
        </p:xfrm>
        <a:graphic>
          <a:graphicData uri="http://schemas.openxmlformats.org/drawingml/2006/table">
            <a:tbl>
              <a:tblPr/>
              <a:tblGrid>
                <a:gridCol w="2657034"/>
                <a:gridCol w="735732"/>
                <a:gridCol w="711741"/>
                <a:gridCol w="711741"/>
                <a:gridCol w="703745"/>
                <a:gridCol w="695747"/>
                <a:gridCol w="735732"/>
                <a:gridCol w="735732"/>
                <a:gridCol w="737732"/>
              </a:tblGrid>
              <a:tr h="2669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Показатели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отчет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отчет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план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ожидаемое исполнение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прогноз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прогноз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прогноз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2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2016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2017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2018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2018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2019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2020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2021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1. Население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Численность населения (среднегодовая)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/>
                        </a:rPr>
                        <a:t>869/884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861/884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861/884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849/880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850/881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850/881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850/881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04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Население </a:t>
                      </a:r>
                      <a:r>
                        <a:rPr lang="ru-RU" sz="800" b="1" i="0" u="none" strike="noStrike" dirty="0" err="1">
                          <a:latin typeface="Times New Roman"/>
                        </a:rPr>
                        <a:t>с.Тельвиска</a:t>
                      </a:r>
                      <a:r>
                        <a:rPr lang="ru-RU" sz="800" b="1" i="0" u="none" strike="noStrike" dirty="0">
                          <a:latin typeface="Times New Roman"/>
                        </a:rPr>
                        <a:t> (численность постоянного населения/численность постоянного населения + временного)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тыс.чел.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608/622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608/627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608/627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606/630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607/630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607/630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607/630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04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Население </a:t>
                      </a:r>
                      <a:r>
                        <a:rPr lang="ru-RU" sz="800" b="1" i="0" u="none" strike="noStrike" dirty="0" err="1">
                          <a:latin typeface="Times New Roman"/>
                        </a:rPr>
                        <a:t>д.Макарово</a:t>
                      </a:r>
                      <a:r>
                        <a:rPr lang="ru-RU" sz="800" b="1" i="0" u="none" strike="noStrike" dirty="0">
                          <a:latin typeface="Times New Roman"/>
                        </a:rPr>
                        <a:t>  (численность постоянного населения/численность постоянного населения + временного)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тыс.чел.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234/235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228/232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228/232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217/224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217/224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217/224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217/224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04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Население д.Устье (численность постоянного населения/численность постоянного населения + временного)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тыс.чел.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27/27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25/25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25/25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26/26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26/26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26/26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26/26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9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2. Инфраструктура муниципального образования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2.1. Протяженность электрических сетей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13 387,32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12 824,39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13 387,32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12 824,39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12 824,39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12 824,39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12 824,39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с.Тельвиска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8 217,32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7 654,32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8 217,32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7 654,32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latin typeface="Times New Roman"/>
                        </a:rPr>
                        <a:t>7 654,32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7 654,32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7 654,32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д.Макарово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4 096,00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4 096,00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4 096,00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4 096,00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4 096,00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latin typeface="Times New Roman"/>
                        </a:rPr>
                        <a:t>4 096,00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4 096,00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д.Устье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1 074,00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1 074,07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1 074,00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1 074,07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1 074,07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1 074,07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1 074,07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2.2. Количество электростанций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шт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2.3. Трансформаторные подстанции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шт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2.4. Протяженность ВЛ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11 338,00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11 338,00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11 338,00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11 338,00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11 338,00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11 338,00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11 338,00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973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latin typeface="Times New Roman"/>
                        </a:rPr>
                        <a:t>подземная кабельная линия электропередач  Нарьян - Мар – Тельвиска;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10760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10760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10760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10760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10760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latin typeface="Times New Roman"/>
                        </a:rPr>
                        <a:t>10760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10760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latin typeface="Times New Roman"/>
                        </a:rPr>
                        <a:t>кабельная высоковольтная линия 6 кВт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578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578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578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578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578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latin typeface="Times New Roman"/>
                        </a:rPr>
                        <a:t>578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578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latin typeface="Times New Roman"/>
                        </a:rPr>
                        <a:t>2.5. Количество котельных в том числе: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latin typeface="Times New Roman"/>
                        </a:rPr>
                        <a:t>на газу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latin typeface="Times New Roman"/>
                        </a:rPr>
                        <a:t>на дизтопливе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latin typeface="Times New Roman"/>
                        </a:rPr>
                        <a:t>2.6. Протяженность теплотрассы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4390,15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4390,15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4390,15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4390,15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4390,15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latin typeface="Times New Roman"/>
                        </a:rPr>
                        <a:t>4390,15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4390,15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с.Тельвиска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2735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2735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2735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2735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2735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latin typeface="Times New Roman"/>
                        </a:rPr>
                        <a:t>2735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2735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д.Макарово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1655,15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1655,15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1655,15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1655,15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1655,15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latin typeface="Times New Roman"/>
                        </a:rPr>
                        <a:t>1655,15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1655,15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394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latin typeface="Times New Roman"/>
                        </a:rPr>
                        <a:t>2.7. Протяженность газораспределительной поселковой сети  всего,</a:t>
                      </a:r>
                      <a:br>
                        <a:rPr lang="ru-RU" sz="800" b="1" i="0" u="none" strike="noStrike">
                          <a:latin typeface="Times New Roman"/>
                        </a:rPr>
                      </a:br>
                      <a:r>
                        <a:rPr lang="ru-RU" sz="800" b="1" i="0" u="none" strike="noStrike">
                          <a:latin typeface="Times New Roman"/>
                        </a:rPr>
                        <a:t>в том числе:</a:t>
                      </a:r>
                      <a:br>
                        <a:rPr lang="ru-RU" sz="800" b="1" i="0" u="none" strike="noStrike">
                          <a:latin typeface="Times New Roman"/>
                        </a:rPr>
                      </a:br>
                      <a:endParaRPr lang="ru-RU" sz="800" b="1" i="0" u="none" strike="noStrike">
                        <a:latin typeface="Times New Roman"/>
                      </a:endParaRP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6884,25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6884,25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6884,25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6884,25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6884,25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latin typeface="Times New Roman"/>
                        </a:rPr>
                        <a:t>6884,25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latin typeface="Times New Roman"/>
                        </a:rPr>
                        <a:t>6884,25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3813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Times New Roman"/>
                        </a:rPr>
                        <a:t>низкого давления с ГРПШ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latin typeface="Times New Roman"/>
                        </a:rPr>
                        <a:t>6487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latin typeface="Times New Roman"/>
                        </a:rPr>
                        <a:t>6487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latin typeface="Times New Roman"/>
                        </a:rPr>
                        <a:t>6487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latin typeface="Times New Roman"/>
                        </a:rPr>
                        <a:t>6487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latin typeface="Times New Roman"/>
                        </a:rPr>
                        <a:t>6487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latin typeface="Times New Roman"/>
                        </a:rPr>
                        <a:t>6487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latin typeface="Times New Roman"/>
                        </a:rPr>
                        <a:t>6487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ОСНОВНЫЕ ПОКАЗАТЕЛИ </a:t>
            </a:r>
            <a:r>
              <a:rPr lang="ru-RU" sz="1800" dirty="0" smtClean="0"/>
              <a:t>(2 из 6)</a:t>
            </a:r>
            <a:endParaRPr lang="ru-RU" sz="1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5" y="1340782"/>
          <a:ext cx="8928992" cy="5400599"/>
        </p:xfrm>
        <a:graphic>
          <a:graphicData uri="http://schemas.openxmlformats.org/drawingml/2006/table">
            <a:tbl>
              <a:tblPr/>
              <a:tblGrid>
                <a:gridCol w="2834839"/>
                <a:gridCol w="784966"/>
                <a:gridCol w="759370"/>
                <a:gridCol w="759370"/>
                <a:gridCol w="750837"/>
                <a:gridCol w="725241"/>
                <a:gridCol w="742304"/>
                <a:gridCol w="784966"/>
                <a:gridCol w="787099"/>
              </a:tblGrid>
              <a:tr h="266457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latin typeface="Times New Roman"/>
                        </a:rPr>
                        <a:t>среднего давления (подземный газопровод к котельной «Орбита» от ГРПБ с ГРПШ )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397,25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397,25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397,25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397,25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397,25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397,25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397,25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latin typeface="Times New Roman"/>
                        </a:rPr>
                        <a:t>ГРПШ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latin typeface="Times New Roman"/>
                        </a:rPr>
                        <a:t>3. Площадь жилого фонда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кв.м.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22989,2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latin typeface="Times New Roman"/>
                        </a:rPr>
                        <a:t>23537,5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latin typeface="Times New Roman"/>
                        </a:rPr>
                        <a:t>23933,4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24365,9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24365,9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24365,9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24365,9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latin typeface="Times New Roman"/>
                        </a:rPr>
                        <a:t>3.1. Многоквартирные дома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latin typeface="Times New Roman"/>
                        </a:rPr>
                        <a:t>3.1.1. площадь всего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кв.м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10721,9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10575,7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10671,5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11276,4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11276,4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11276,4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11276,4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с.Тельвиска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площадь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кв.м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7861,5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7715,3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8395,3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8416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8416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8416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8416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д.Макарово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площадь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кв.м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2860,4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2860,4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2276,2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2860,4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2860,4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2860,4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2860,4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latin typeface="Times New Roman"/>
                        </a:rPr>
                        <a:t>3.2. Блокированные дома </a:t>
                      </a:r>
                      <a:r>
                        <a:rPr lang="ru-RU" sz="800" b="1" i="0" u="none" strike="noStrike" dirty="0" err="1">
                          <a:latin typeface="Times New Roman"/>
                        </a:rPr>
                        <a:t>дома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33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latin typeface="Times New Roman"/>
                        </a:rPr>
                        <a:t>26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latin typeface="Times New Roman"/>
                        </a:rPr>
                        <a:t>3.2.2. площадь всего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Times New Roman"/>
                        </a:rPr>
                        <a:t>кв.м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3662,1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3361,9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3361,9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3361,9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latin typeface="Times New Roman"/>
                        </a:rPr>
                        <a:t>3361,9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3361,9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3361,9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с.Тельвиска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площадь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кв.м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1777,7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1489,5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1489,5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1489,5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1489,5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1489,5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1489,5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д.Макарово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площадь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кв.м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1600,4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1600,4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1600,4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1600,4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1600,4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1600,4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1600,4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д.Устье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площадь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кв.м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284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272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272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272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272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272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272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3.3. Индивидуальные жилые дома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101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115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118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latin typeface="Times New Roman"/>
                        </a:rPr>
                        <a:t>116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116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latin typeface="Times New Roman"/>
                        </a:rPr>
                        <a:t>3.3.3. площадь всего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кв.м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8605,2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latin typeface="Times New Roman"/>
                        </a:rPr>
                        <a:t>9599,9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9900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9727,6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9727,6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latin typeface="Times New Roman"/>
                        </a:rPr>
                        <a:t>9727,6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9727,6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с.Тельвиска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72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85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88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86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площадь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кв.м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6869,8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7935,7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8235,8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8063,4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8063,4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8063,4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8063,4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д.Макарово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16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площадь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кв.м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1015,1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1015,1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1015,1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1015,1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1015,1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1015,1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1015,1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д.Устье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14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площадь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кв.м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720,3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649,1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649,1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649,1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649,1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latin typeface="Times New Roman"/>
                        </a:rPr>
                        <a:t>649,1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latin typeface="Times New Roman"/>
                        </a:rPr>
                        <a:t>649,1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4. Деревянные мостовые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2 356,00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2 356,00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2 356,00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2 356,00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2 356,00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latin typeface="Times New Roman"/>
                        </a:rPr>
                        <a:t>2 356,00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latin typeface="Times New Roman"/>
                        </a:rPr>
                        <a:t>2 356,00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с.Тельвиска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741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741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741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741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741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741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741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д.Макарово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1 191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1 191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1 191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1 191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1 191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1 191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1 191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д.Устье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424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424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424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424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424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424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424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5. Тротуары из брусчатки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с.Тельвиска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1 075,0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д.Макарово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д.Устье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метр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6. Пожарные водоемы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Times New Roman"/>
                        </a:rPr>
                        <a:t>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с.Тельвиска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д.Макарово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д.Устье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6.1.Пожарные емкости 5 куб.м.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обеспечение первичных мер пожарной безопасности</a:t>
                      </a:r>
                    </a:p>
                  </a:txBody>
                  <a:tcPr marL="3927" marR="3927" marT="39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тыс.руб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216,3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85,8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899,7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899,7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Times New Roman"/>
                        </a:rPr>
                        <a:t>96,0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99,4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Times New Roman"/>
                        </a:rPr>
                        <a:t>103,4</a:t>
                      </a:r>
                    </a:p>
                  </a:txBody>
                  <a:tcPr marL="3927" marR="3927" marT="3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ОСНОВНЫЕ ПОКАЗАТЕЛИ  </a:t>
            </a:r>
            <a:r>
              <a:rPr lang="ru-RU" sz="1800" dirty="0" smtClean="0"/>
              <a:t>(3 из 6)</a:t>
            </a:r>
            <a:endParaRPr lang="ru-RU" sz="1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1412780"/>
          <a:ext cx="8784976" cy="5288947"/>
        </p:xfrm>
        <a:graphic>
          <a:graphicData uri="http://schemas.openxmlformats.org/drawingml/2006/table">
            <a:tbl>
              <a:tblPr/>
              <a:tblGrid>
                <a:gridCol w="2789115"/>
                <a:gridCol w="772306"/>
                <a:gridCol w="747122"/>
                <a:gridCol w="747122"/>
                <a:gridCol w="738726"/>
                <a:gridCol w="713542"/>
                <a:gridCol w="730332"/>
                <a:gridCol w="772306"/>
                <a:gridCol w="774405"/>
              </a:tblGrid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7. Недвижимое имущество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90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97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98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99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99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99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99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Земельные участки, находящиеся в собственности МО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97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99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99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99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99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Земельные участки, находящиеся в собственности МО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тыс.руб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100 239,4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108 035,8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102 118,9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103 160,2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103 160,2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103 160,2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103 160,2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8. Водоснабжение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Центральный колодец в с.Тельвиска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Д.Устье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содержание колодцев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тыс.руб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667,2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108,6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9. Транспорт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км.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0,00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13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/>
                        </a:rPr>
                        <a:t>Протяженность автомобильных дорог общего пользования с твердым покрытием (федерального, регионального и межмуниципального, местного значения)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км.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5,11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10. Благоустройство 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Финансирование мероприятий по благоустройству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тыс.руб.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2 454,1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3 550,1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2 933,0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2 899,4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2069,3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1666,3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1666,3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Местный бюджет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тыс.руб.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2 454,1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1 810,4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158,4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124,8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615,7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125,3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63,8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из окружного бюджета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тыс.руб.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из районного бюджета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тыс.руб.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1 609,7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2 774,6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2 774,6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1 453,6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1 541,0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1 602,5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полученных счет грантов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тыс.руб.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прочие мероприятия по благоустройству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тыс.руб.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130,0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270,4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281,8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291,9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303,6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10.1. детские площадки  всего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с.Тельвиска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д.Макарово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10.2. спортивные площадки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с.Тельвиска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11. Памятники воинам ВОВ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с.Тельвиска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д.Макарово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12 Памятники культуры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"Крест обетный"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35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13.Бюджет муниципального образования "Тельвисочный сельсовет" Ненецкого автономного округа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13.1. Доходы местного бюджета  - всего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42 389,80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24 550,80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35 117,20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35 264,2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31</a:t>
                      </a:r>
                      <a:r>
                        <a:rPr lang="ru-RU" sz="800" b="1" i="0" u="none" strike="noStrike" baseline="0" dirty="0" smtClean="0">
                          <a:latin typeface="Times New Roman"/>
                        </a:rPr>
                        <a:t> 481,6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30 968,9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31 370,8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Налоговые и неналоговые доходы - всего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1 556,50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2 420,60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3 740,40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3 766,2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3 270,0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3 247,8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3 638,9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Налоговые доходы местного бюджета  - всего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1 556,50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1 496,50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1 963,40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2 064,3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1 988,70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2 </a:t>
                      </a:r>
                      <a:r>
                        <a:rPr lang="ru-RU" sz="800" b="1" i="0" u="none" strike="noStrike" dirty="0" smtClean="0">
                          <a:latin typeface="Times New Roman"/>
                        </a:rPr>
                        <a:t>486,9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2</a:t>
                      </a:r>
                      <a:r>
                        <a:rPr lang="ru-RU" sz="800" b="1" i="0" u="none" strike="noStrike" baseline="0" dirty="0" smtClean="0">
                          <a:latin typeface="Times New Roman"/>
                        </a:rPr>
                        <a:t> 949,7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в том числе: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налог на доходы физических лиц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792,00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725,90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769,90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850,2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835,70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835,70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835,70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акцизы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965" marR="3965" marT="39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384,50</a:t>
                      </a: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410,3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448,6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945,1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1</a:t>
                      </a:r>
                      <a:r>
                        <a:rPr lang="ru-RU" sz="800" b="0" i="0" u="none" strike="noStrike" baseline="0" dirty="0" smtClean="0">
                          <a:latin typeface="Times New Roman"/>
                        </a:rPr>
                        <a:t> 406,0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965" marR="3965" marT="3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ОСНОВНЫЕ ПОКАЗАТЕЛИ  </a:t>
            </a:r>
            <a:r>
              <a:rPr lang="ru-RU" sz="1800" dirty="0" smtClean="0"/>
              <a:t>(4 из 6)</a:t>
            </a:r>
            <a:endParaRPr lang="ru-RU" sz="1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1412771"/>
          <a:ext cx="8712969" cy="5256601"/>
        </p:xfrm>
        <a:graphic>
          <a:graphicData uri="http://schemas.openxmlformats.org/drawingml/2006/table">
            <a:tbl>
              <a:tblPr/>
              <a:tblGrid>
                <a:gridCol w="2766252"/>
                <a:gridCol w="765975"/>
                <a:gridCol w="740999"/>
                <a:gridCol w="740999"/>
                <a:gridCol w="732672"/>
                <a:gridCol w="707694"/>
                <a:gridCol w="724346"/>
                <a:gridCol w="765975"/>
                <a:gridCol w="768057"/>
              </a:tblGrid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latin typeface="Times New Roman"/>
                        </a:rPr>
                        <a:t>усн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43,80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11,8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24,00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24,90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25,80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ЕСН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22,10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23,00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23,80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24,80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налог на имущество физических лиц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37,90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32,70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31,70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54,8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33,20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33,20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33,20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земельный налог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711,60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716,90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708,00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702,2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601,80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601,80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601,80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государственная пошлина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15,00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21,00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25,50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12,9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22,40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22,40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22,40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Неналоговые доходы - всего 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852,80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924,10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1 777,00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1 </a:t>
                      </a:r>
                      <a:r>
                        <a:rPr lang="ru-RU" sz="800" b="1" i="0" u="none" strike="noStrike" dirty="0" smtClean="0">
                          <a:latin typeface="Times New Roman"/>
                        </a:rPr>
                        <a:t>701,9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1</a:t>
                      </a:r>
                      <a:r>
                        <a:rPr lang="ru-RU" sz="800" b="1" i="0" u="none" strike="noStrike" baseline="0" dirty="0" smtClean="0">
                          <a:latin typeface="Times New Roman"/>
                        </a:rPr>
                        <a:t> 281,3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760,90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689,20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Безвозмездные поступления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39 980,50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22 130,20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31 376,80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31</a:t>
                      </a:r>
                      <a:r>
                        <a:rPr lang="ru-RU" sz="800" b="1" i="0" u="none" strike="noStrike" baseline="0" dirty="0" smtClean="0">
                          <a:latin typeface="Times New Roman"/>
                        </a:rPr>
                        <a:t> 498,5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28</a:t>
                      </a:r>
                      <a:r>
                        <a:rPr lang="ru-RU" sz="800" b="1" i="0" u="none" strike="noStrike" baseline="0" dirty="0" smtClean="0">
                          <a:latin typeface="Times New Roman"/>
                        </a:rPr>
                        <a:t> 211,6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27 </a:t>
                      </a:r>
                      <a:r>
                        <a:rPr lang="ru-RU" sz="800" b="1" i="0" u="none" strike="noStrike" dirty="0" smtClean="0">
                          <a:latin typeface="Times New Roman"/>
                        </a:rPr>
                        <a:t>721,1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27 </a:t>
                      </a:r>
                      <a:r>
                        <a:rPr lang="ru-RU" sz="800" b="1" i="0" u="none" strike="noStrike" dirty="0" smtClean="0">
                          <a:latin typeface="Times New Roman"/>
                        </a:rPr>
                        <a:t>731,9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в том числе: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дотации 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5 825,20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10 975,70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11 292,70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11 292,70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12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543,6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12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479,7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12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549,2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субсидии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210,00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субвенции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367,60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164,30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369,10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378,8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379,40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583,60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175,70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иные межбюджетные трансферты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33 577,70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10 905,10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19 675,50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19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787,2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14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778,4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14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657,8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15</a:t>
                      </a:r>
                      <a:r>
                        <a:rPr lang="ru-RU" sz="800" b="0" i="0" u="none" strike="noStrike" baseline="0" dirty="0" smtClean="0">
                          <a:latin typeface="Times New Roman"/>
                        </a:rPr>
                        <a:t> 007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57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доходы бюджетов поселений от возврата остатков субсидий, субвенций и иных межбюджетных трансфертов, имеющих целевое назначение, прошлых лет из бюджетов муниципальных районов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85,10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9,50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13.2. Расходы местного бюджета  - всего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43 694,50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25 132,50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35 145,70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35</a:t>
                      </a:r>
                      <a:r>
                        <a:rPr lang="ru-RU" sz="800" b="1" i="0" u="none" strike="noStrike" baseline="0" dirty="0" smtClean="0">
                          <a:latin typeface="Times New Roman"/>
                        </a:rPr>
                        <a:t> 293,2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31</a:t>
                      </a:r>
                      <a:r>
                        <a:rPr lang="ru-RU" sz="800" b="1" i="0" u="none" strike="noStrike" baseline="0" dirty="0" smtClean="0">
                          <a:latin typeface="Times New Roman"/>
                        </a:rPr>
                        <a:t> 481,6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30</a:t>
                      </a:r>
                      <a:r>
                        <a:rPr lang="ru-RU" sz="800" b="1" i="0" u="none" strike="noStrike" baseline="0" dirty="0" smtClean="0">
                          <a:latin typeface="Times New Roman"/>
                        </a:rPr>
                        <a:t> 968,9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31 </a:t>
                      </a:r>
                      <a:r>
                        <a:rPr lang="ru-RU" sz="800" b="1" i="0" u="none" strike="noStrike" dirty="0" smtClean="0">
                          <a:latin typeface="Times New Roman"/>
                        </a:rPr>
                        <a:t>370,8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в том числе по направлениям: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15 985,50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14 312,00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15 292,90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15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570,3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15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884,5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15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390,1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15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414,4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133,00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140,50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144,60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154,3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150,90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150,90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150,90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49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397,00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162,80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971,70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971,70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264,20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268,70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274,00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488,00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360,70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1 892,70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874,7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1 619,90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218,3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2</a:t>
                      </a:r>
                      <a:r>
                        <a:rPr lang="ru-RU" sz="800" b="0" i="0" u="none" strike="noStrike" baseline="0" dirty="0" smtClean="0">
                          <a:latin typeface="Times New Roman"/>
                        </a:rPr>
                        <a:t> 667,4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23 308,70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6 447,10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12 779,70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12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653,3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9</a:t>
                      </a:r>
                      <a:r>
                        <a:rPr lang="ru-RU" sz="800" b="0" i="0" u="none" strike="noStrike" baseline="0" dirty="0" smtClean="0">
                          <a:latin typeface="Times New Roman"/>
                        </a:rPr>
                        <a:t> 455,3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8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855,2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9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184,9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молодежная политика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67,00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52,90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53,10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53,10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55,80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3 285,60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3 619,10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3 986,80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 </a:t>
                      </a:r>
                      <a:r>
                        <a:rPr lang="ru-RU" sz="800" b="0" i="0" u="none" strike="noStrike" dirty="0" smtClean="0">
                          <a:latin typeface="Times New Roman"/>
                        </a:rPr>
                        <a:t>986,8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3 997,40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4 048,40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3 640,40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29,70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37,40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24,20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29,0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Times New Roman"/>
                        </a:rPr>
                        <a:t>53,6</a:t>
                      </a:r>
                      <a:endParaRPr lang="ru-RU" sz="800" b="0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37,30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38,80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49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13.3.  Дефицит(-),профицит(+) консолидированного бюджета субъекта Российской Федерации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тыс. руб.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-1 304,70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-581,70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-28,50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latin typeface="Times New Roman"/>
                        </a:rPr>
                        <a:t>-28,5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49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14. Малое и среднее предпринимательство, включая </a:t>
                      </a:r>
                      <a:r>
                        <a:rPr lang="ru-RU" sz="800" b="1" i="0" u="none" strike="noStrike" dirty="0" err="1">
                          <a:latin typeface="Times New Roman"/>
                        </a:rPr>
                        <a:t>микропредприятия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12,00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11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12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49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Число малых и средних предприятий, включая микропредприятия (на конец года)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12,00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11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12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33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в том числе по отдельным видам экономической деятельности: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12,00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11,00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12,00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ведение сельского хозяйства (по разведению птиц)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ведение фермерского хозяйства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рыбодобыча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33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торговля продовольственными и промышленными товарами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5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/>
                        </a:rPr>
                        <a:t>предоставление парикмахерских услуг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3886" marR="3886" marT="3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3886" marR="3886" marT="38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50405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ОСНОВНЫЕ ПОКАЗАТЕЛИ  </a:t>
            </a:r>
            <a:r>
              <a:rPr lang="ru-RU" sz="1800" dirty="0" smtClean="0"/>
              <a:t>(5 из 6)</a:t>
            </a:r>
            <a:endParaRPr lang="ru-RU" sz="1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1484783"/>
          <a:ext cx="8712968" cy="5277832"/>
        </p:xfrm>
        <a:graphic>
          <a:graphicData uri="http://schemas.openxmlformats.org/drawingml/2006/table">
            <a:tbl>
              <a:tblPr/>
              <a:tblGrid>
                <a:gridCol w="2766253"/>
                <a:gridCol w="765975"/>
                <a:gridCol w="740997"/>
                <a:gridCol w="740997"/>
                <a:gridCol w="732672"/>
                <a:gridCol w="707695"/>
                <a:gridCol w="724347"/>
                <a:gridCol w="765975"/>
                <a:gridCol w="768057"/>
              </a:tblGrid>
              <a:tr h="3523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 численность работников малых и средних предприятий, включая </a:t>
                      </a:r>
                      <a:r>
                        <a:rPr lang="ru-RU" sz="8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микропредприятия</a:t>
                      </a:r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(без внешних совместителей)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13,00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13,00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13,00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13,00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5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 том числе по отдельным видам экономической деятельности: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ведение сельского хозяйства (по разведению птиц)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ведение фермерского хозяйства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рыбодобыча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5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торговля продовольственными и промышленными товарами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предоставление парикмахерских услуг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Финансовая поддержка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43,80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15. Развитие социальной сферы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5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 в дошкольных образовательных учреждениях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23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Численность обучающихся в образовательных учреждений начального профессионального образования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23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Численность обучающихся в образовательных учреждений среднего профессионального образования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Количество многодетных семей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кол-во семей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5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Земельные участки многодетным семьям (предоставлены в собственность) в том числе: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кол-во семей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АМО "Тельвисочный сельсовет" НАО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кол-во семей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УИЗО НАО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кол-во семей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16. Обеспеченность: 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5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общедоступными  библиотеками (в т.ч. Филиал в д.Макарово)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5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учреждениями культурно-досугового типа  (в т.ч. Филиал в д.Макарово)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дошкольными образовательными учреждениями 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начальная школа в д.Макарово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школа - сад в д.Макарово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средняя школа в с.Тельвиска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Фап (в т.ч. филиал в д.Макарово)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5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Отделение ГУП НАО "Агропромышленная компания"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Отделение почтовой связи 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Цех космической связи "Орбита"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МФЦ с.Тельвиска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Тельвисочное отделение ПАО "Ростелеком"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ЖКУ с.Тельвиска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3805" marR="3805" marT="3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05" marR="3805" marT="3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ОСНОВНЫЕ ПОКАЗАТЕЛИ  </a:t>
            </a:r>
            <a:r>
              <a:rPr lang="ru-RU" sz="1800" dirty="0" smtClean="0"/>
              <a:t>(6 из 6)</a:t>
            </a:r>
            <a:endParaRPr lang="ru-RU" sz="18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5" y="1988840"/>
          <a:ext cx="7776866" cy="4417224"/>
        </p:xfrm>
        <a:graphic>
          <a:graphicData uri="http://schemas.openxmlformats.org/drawingml/2006/table">
            <a:tbl>
              <a:tblPr/>
              <a:tblGrid>
                <a:gridCol w="2469053"/>
                <a:gridCol w="683681"/>
                <a:gridCol w="661387"/>
                <a:gridCol w="661387"/>
                <a:gridCol w="653956"/>
                <a:gridCol w="631661"/>
                <a:gridCol w="646523"/>
                <a:gridCol w="683681"/>
                <a:gridCol w="685537"/>
              </a:tblGrid>
              <a:tr h="1565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МКП "Энергия"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76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17. Численность медицинских работников: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65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врачей всех специальностей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65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среднего медицинского персонала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17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18. Муниципальные  служащие (+ выборные должности)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76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19. Программы муниципального образования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185,3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179,2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169,2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188,5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61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МП "Развитие малого и среднего предпринимательства в муниципальном образовании "Тельвисочный сельсовет" Ненецкого автономного округа  на 2018 - 2020 годы" 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98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МП «Молодежь муниципального образования  «Тельвисочный сельсовет» Ненецкого автономного округа на  2017 – 2019  годы». 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87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МП "Старшее поколение муниципального образования "Тельвисочный сельсовет" НАО на 2017 - 2019 годы".   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</a:p>
                  </a:txBody>
                  <a:tcPr marL="4371" marR="4371" marT="4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132,4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116,1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116,1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122,7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4371" marR="4371" marT="43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2019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5576" y="2109557"/>
            <a:ext cx="727280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 увеличению поступлений налоговых и неналоговых доходов в местный бюджет;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снизить имеющуюся недоимку по налоговым и неналоговым доходам, поступающим в местный бюджет. Особое внимание обратить на недоимку по налогу на имущество физических лиц.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увеличить доходы за счет повышения эффективности управления объектами муниципальной собственности.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обеспечить полноту поступления в местный бюджет земельного налога  (путем усиления муниципального контроля за использованием земель). Принять меры к установлению землепользователей, использующих земельные участки без оформления земельно-правовых документов, при этом обеспечить контроль за оформлением прав на используемые земельные участки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Продолжить работу по выявлению обособленных организаций, осуществляющих деятельность на территории муниципального образования и зарегистрированных за его пределами и принятию мер по постановке их на налоговый учет.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1630</TotalTime>
  <Words>4063</Words>
  <Application>Microsoft Office PowerPoint</Application>
  <PresentationFormat>Экран (4:3)</PresentationFormat>
  <Paragraphs>2047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Слайд 1</vt:lpstr>
      <vt:lpstr>Слайд 2</vt:lpstr>
      <vt:lpstr>ОСНОВНЫЕ ПОКАЗАТЕЛИ (1 из 6)</vt:lpstr>
      <vt:lpstr>ОСНОВНЫЕ ПОКАЗАТЕЛИ (2 из 6)</vt:lpstr>
      <vt:lpstr>ОСНОВНЫЕ ПОКАЗАТЕЛИ  (3 из 6)</vt:lpstr>
      <vt:lpstr>ОСНОВНЫЕ ПОКАЗАТЕЛИ  (4 из 6)</vt:lpstr>
      <vt:lpstr>ОСНОВНЫЕ ПОКАЗАТЕЛИ  (5 из 6)</vt:lpstr>
      <vt:lpstr>ОСНОВНЫЕ ПОКАЗАТЕЛИ  (6 из 6)</vt:lpstr>
      <vt:lpstr>Основные направления налоговой политики  на 2019 год</vt:lpstr>
      <vt:lpstr>Основные направления бюджетной политики  на 2018 год</vt:lpstr>
      <vt:lpstr>ОСНОВНЫЕ ХАРАКТЕРИСТИКИ МЕСТНОГО БЮДЖЕТА</vt:lpstr>
      <vt:lpstr>РАЗМЕР МУНИЦИПАЛЬНОГО ДОЛГА</vt:lpstr>
      <vt:lpstr>СТРУКТУРА ДОХОДОВ МЕСТНОГО БЮДЖЕТА, тыс.руб.</vt:lpstr>
      <vt:lpstr>СТРУКТУРА НАЛОГОВЫХ ПЛАТЕЖЕЙ В МЕСТНЫЙ БЮДЖЕТ</vt:lpstr>
      <vt:lpstr>СТРУКТУРА НЕНАЛОГОВЫХ ПЛАТЕЖЕЙ В МЕСТНЫЙ БЮДЖЕТ</vt:lpstr>
      <vt:lpstr>СТРУКТУРА БЕЗВОЗМЕЗДНЫХ ПОСТУПЛЕНИЙ В МЕСТНЫЙ БЮДЖЕТ (тыс.руб.)</vt:lpstr>
      <vt:lpstr>ДИНАМИКА СТРУКТУРЫ РАСХОДОВ МЕСТНОГО БЮДЖЕТА</vt:lpstr>
      <vt:lpstr>СТРУКТУРА РАСХОДОВ МЕСТНОГО БЮДЖЕТА  (1 из 5) ОБЩЕГОСУДАРСТВЕННЫЕ ВОПРОСЫ</vt:lpstr>
      <vt:lpstr>СТРУКТУРА РАСХОДОВ МЕСТНОГО БЮДЖЕТА  (2 из 5) Национальная оборона. Национальная безопасность  и правоохранительная деятельность </vt:lpstr>
      <vt:lpstr>СТРУКТУРА РАСХОДОВ МЕСТНОГО БЮДЖЕТА (3 из 5)  Национальная экономика </vt:lpstr>
      <vt:lpstr>СТРУКТУРА РАСХОДОВ МЕСТНОГО БЮДЖЕТА (4 из 5)   Жилищно – коммунальное хозяйство  </vt:lpstr>
      <vt:lpstr>СТРУКТУРА РАСХОДОВ МЕСТНОГО БЮДЖЕТА (5 из 5)    </vt:lpstr>
      <vt:lpstr>МЕЖБЮДЖЕТНЫЕ ТРАНСФЕРТЫ</vt:lpstr>
      <vt:lpstr>СВЕДЕНИЯ О ЧИСЛЕННОСТИ МУНИЦИПАЛЬНЫХ СЛУЖАЩИХ</vt:lpstr>
      <vt:lpstr>МУНИЦИПАЛЬНЫЕ ПРОГРАММЫ  МО «ТЕЛЬВИСОЧНЫЙ СЕЛЬСОВЕТ» НАО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210</cp:revision>
  <dcterms:created xsi:type="dcterms:W3CDTF">2016-06-20T09:05:39Z</dcterms:created>
  <dcterms:modified xsi:type="dcterms:W3CDTF">2019-03-05T13:18:31Z</dcterms:modified>
</cp:coreProperties>
</file>